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64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Rambla" panose="020B060402020202020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u1Z1j6/3dWKWJ6zowhFdxEvsL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3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Google Shape;5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" name="Google Shape;6;n"/>
          <p:cNvSpPr txBox="1"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" name="Google Shape;7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825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8" name="Google Shape;8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n"/>
          <p:cNvSpPr txBox="1"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" name="Google Shape;10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21b7609d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93" name="Google Shape;193;g3d21b7609d0_0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3d21b7609d0_0_5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7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7" name="Google Shape;27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613" cy="420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825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d21b7609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5" name="Google Shape;285;g3d21b7609d0_0_3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d21b7609d0_0_35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21b7609d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93" name="Google Shape;293;g3d21b7609d0_0_1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g3d21b7609d0_0_18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21b7609d0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1" name="Google Shape;301;g3d21b7609d0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75300" cy="41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21b7609d0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8" name="Google Shape;308;g3d21b7609d0_0_3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g3d21b7609d0_0_39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1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14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8" name="Google Shape;318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613" cy="421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825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21b7609d0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26" name="Google Shape;326;g3d21b7609d0_0_3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3d21b7609d0_0_36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d21b7609d0_0_37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g3d21b7609d0_0_37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g3d21b7609d0_0_375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6" name="Google Shape;336;g3d21b7609d0_0_3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21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g3d21b7609d0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21b7609d0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44" name="Google Shape;344;g3d21b7609d0_0_3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g3d21b7609d0_0_38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2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20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4" name="Google Shape;354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21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21b7609d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04" name="Google Shape;204;g3d21b7609d0_0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g3d21b7609d0_0_8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777bea879_0_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g39777bea8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500" cy="342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63" name="Google Shape;363;g39777bea879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5524" y="685488"/>
            <a:ext cx="4547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21b7609d0_0_10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g3d21b7609d0_0_10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g3d21b7609d0_0_101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6" name="Google Shape;226;g3d21b7609d0_0_1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g3d21b7609d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5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613" cy="420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825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d21b7609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46" name="Google Shape;246;g3d21b7609d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3d21b7609d0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21b7609d0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8700" cy="342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54" name="Google Shape;254;g3d21b7609d0_0_2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59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3d21b7609d0_0_2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68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21b7609d0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61" name="Google Shape;261;g3d21b7609d0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75300" cy="41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21b7609d0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68" name="Google Shape;268;g3d21b7609d0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75300" cy="41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/>
          <p:nvPr/>
        </p:nvSpPr>
        <p:spPr>
          <a:xfrm>
            <a:off x="500063" y="5945188"/>
            <a:ext cx="4940400" cy="9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36"/>
          <p:cNvSpPr/>
          <p:nvPr/>
        </p:nvSpPr>
        <p:spPr>
          <a:xfrm>
            <a:off x="485775" y="5938838"/>
            <a:ext cx="3690900" cy="93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36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3" sy="50003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4" name="Google Shape;84;p36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5" name="Google Shape;85;p36"/>
          <p:cNvSpPr/>
          <p:nvPr/>
        </p:nvSpPr>
        <p:spPr>
          <a:xfrm>
            <a:off x="8664575" y="4987925"/>
            <a:ext cx="1827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38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36"/>
          <p:cNvSpPr/>
          <p:nvPr/>
        </p:nvSpPr>
        <p:spPr>
          <a:xfrm>
            <a:off x="8477250" y="4987925"/>
            <a:ext cx="1827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38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7" name="Google Shape;87;p36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18288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sz="1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921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857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857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88" name="Google Shape;88;p36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36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 sz="30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body" idx="1"/>
          </p:nvPr>
        </p:nvSpPr>
        <p:spPr>
          <a:xfrm rot="5400000">
            <a:off x="2379000" y="-440471"/>
            <a:ext cx="4386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518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8"/>
          <p:cNvSpPr txBox="1">
            <a:spLocks noGrp="1"/>
          </p:cNvSpPr>
          <p:nvPr>
            <p:ph type="title"/>
          </p:nvPr>
        </p:nvSpPr>
        <p:spPr>
          <a:xfrm rot="5400000">
            <a:off x="4936283" y="2182340"/>
            <a:ext cx="5592900" cy="17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body" idx="1"/>
          </p:nvPr>
        </p:nvSpPr>
        <p:spPr>
          <a:xfrm rot="5400000">
            <a:off x="823050" y="-91209"/>
            <a:ext cx="55929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518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9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950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950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0"/>
          <p:cNvSpPr txBox="1">
            <a:spLocks noGrp="1"/>
          </p:cNvSpPr>
          <p:nvPr>
            <p:ph type="title"/>
          </p:nvPr>
        </p:nvSpPr>
        <p:spPr>
          <a:xfrm rot="5400000">
            <a:off x="4727600" y="2167038"/>
            <a:ext cx="58389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40"/>
          <p:cNvSpPr txBox="1">
            <a:spLocks noGrp="1"/>
          </p:cNvSpPr>
          <p:nvPr>
            <p:ph type="body" idx="1"/>
          </p:nvPr>
        </p:nvSpPr>
        <p:spPr>
          <a:xfrm rot="5400000">
            <a:off x="542925" y="188988"/>
            <a:ext cx="5838900" cy="60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7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41"/>
          <p:cNvSpPr txBox="1">
            <a:spLocks noGrp="1"/>
          </p:cNvSpPr>
          <p:nvPr>
            <p:ph type="body" idx="1"/>
          </p:nvPr>
        </p:nvSpPr>
        <p:spPr>
          <a:xfrm rot="5400000">
            <a:off x="2309000" y="-251700"/>
            <a:ext cx="4513200" cy="82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41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41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42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42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4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3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3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body" idx="1"/>
          </p:nvPr>
        </p:nvSpPr>
        <p:spPr>
          <a:xfrm>
            <a:off x="241131" y="2365639"/>
            <a:ext cx="8659500" cy="4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8571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◦"/>
              <a:defRPr/>
            </a:lvl2pPr>
            <a:lvl3pPr marL="1371600" lvl="2" indent="-3111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⚫"/>
              <a:defRPr/>
            </a:lvl3pPr>
            <a:lvl4pPr marL="1828800" lvl="3" indent="-3111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⚫"/>
              <a:defRPr/>
            </a:lvl4pPr>
            <a:lvl5pPr marL="2286000" lvl="4" indent="-3111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⚫"/>
              <a:defRPr/>
            </a:lvl5pPr>
            <a:lvl6pPr marL="2743200" lvl="5" indent="-30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◾"/>
              <a:defRPr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◾"/>
              <a:defRPr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◾"/>
              <a:defRPr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◾"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title"/>
          </p:nvPr>
        </p:nvSpPr>
        <p:spPr>
          <a:xfrm>
            <a:off x="252319" y="1391442"/>
            <a:ext cx="86595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8506273" y="6551481"/>
            <a:ext cx="392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7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44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44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4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45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7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2300" cy="4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6"/>
          <p:cNvSpPr txBox="1">
            <a:spLocks noGrp="1"/>
          </p:cNvSpPr>
          <p:nvPr>
            <p:ph type="body" idx="2"/>
          </p:nvPr>
        </p:nvSpPr>
        <p:spPr>
          <a:xfrm>
            <a:off x="4641850" y="1600200"/>
            <a:ext cx="4032300" cy="4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6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4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7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7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17000" cy="4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48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8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body" idx="1"/>
          </p:nvPr>
        </p:nvSpPr>
        <p:spPr>
          <a:xfrm>
            <a:off x="457200" y="14811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518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527050" y="279781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" name="Google Shape;37;p29"/>
          <p:cNvCxnSpPr/>
          <p:nvPr/>
        </p:nvCxnSpPr>
        <p:spPr>
          <a:xfrm>
            <a:off x="601366" y="633229"/>
            <a:ext cx="791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29"/>
          <p:cNvSpPr/>
          <p:nvPr/>
        </p:nvSpPr>
        <p:spPr>
          <a:xfrm>
            <a:off x="0" y="0"/>
            <a:ext cx="91500" cy="6858000"/>
          </a:xfrm>
          <a:prstGeom prst="rect">
            <a:avLst/>
          </a:prstGeom>
          <a:solidFill>
            <a:srgbClr val="21D2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endParaRPr sz="216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bg>
      <p:bgPr>
        <a:blipFill rotWithShape="1">
          <a:blip r:embed="rId2">
            <a:alphaModFix/>
          </a:blip>
          <a:tile tx="0" ty="0" sx="50003" sy="50003" flip="none" algn="tl"/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00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900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223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9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223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/>
          <p:nvPr/>
        </p:nvSpPr>
        <p:spPr>
          <a:xfrm>
            <a:off x="0" y="4664075"/>
            <a:ext cx="9150300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12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50" name="Google Shape;50;p32"/>
          <p:cNvGrpSpPr/>
          <p:nvPr/>
        </p:nvGrpSpPr>
        <p:grpSpPr>
          <a:xfrm>
            <a:off x="-3175" y="4952826"/>
            <a:ext cx="9146985" cy="1911277"/>
            <a:chOff x="-3765" y="4832896"/>
            <a:chExt cx="9147900" cy="2032192"/>
          </a:xfrm>
        </p:grpSpPr>
        <p:sp>
          <p:nvSpPr>
            <p:cNvPr id="51" name="Google Shape;51;p32"/>
            <p:cNvSpPr/>
            <p:nvPr/>
          </p:nvSpPr>
          <p:spPr>
            <a:xfrm>
              <a:off x="1687032" y="4832896"/>
              <a:ext cx="7457100" cy="51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7128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2" name="Google Shape;52;p32"/>
            <p:cNvSpPr/>
            <p:nvPr/>
          </p:nvSpPr>
          <p:spPr>
            <a:xfrm>
              <a:off x="35926" y="5135025"/>
              <a:ext cx="9108000" cy="83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0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3" name="Google Shape;53;p32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20000" y="507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3" sy="50003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imes New Roman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cxnSp>
          <p:nvCxnSpPr>
            <p:cNvPr id="54" name="Google Shape;54;p32"/>
            <p:cNvCxnSpPr/>
            <p:nvPr/>
          </p:nvCxnSpPr>
          <p:spPr>
            <a:xfrm>
              <a:off x="-3765" y="4880373"/>
              <a:ext cx="9147900" cy="840000"/>
            </a:xfrm>
            <a:prstGeom prst="straightConnector1">
              <a:avLst/>
            </a:prstGeom>
            <a:noFill/>
            <a:ln w="12050" cap="flat" cmpd="sng">
              <a:solidFill>
                <a:srgbClr val="93C5D8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55" name="Google Shape;55;p32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64008" lv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700" b="0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ctr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ctr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rgbClr val="E7F0F4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3"/>
          <p:cNvSpPr/>
          <p:nvPr/>
        </p:nvSpPr>
        <p:spPr>
          <a:xfrm>
            <a:off x="3636963" y="3005138"/>
            <a:ext cx="1827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38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" name="Google Shape;62;p33"/>
          <p:cNvSpPr/>
          <p:nvPr/>
        </p:nvSpPr>
        <p:spPr>
          <a:xfrm>
            <a:off x="3449638" y="3005138"/>
            <a:ext cx="18420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38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 sz="48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blipFill rotWithShape="1">
          <a:blip r:embed="rId2">
            <a:alphaModFix/>
          </a:blip>
          <a:tile tx="0" ty="0" sx="50003" sy="50003" flip="none" algn="tl"/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 sz="25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7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9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677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/>
          <p:nvPr/>
        </p:nvSpPr>
        <p:spPr>
          <a:xfrm>
            <a:off x="500063" y="5945188"/>
            <a:ext cx="4940400" cy="9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22"/>
          <p:cNvSpPr/>
          <p:nvPr/>
        </p:nvSpPr>
        <p:spPr>
          <a:xfrm>
            <a:off x="485775" y="5938838"/>
            <a:ext cx="3690900" cy="93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" name="Google Shape;14;p22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15">
              <a:alphaModFix amt="50000"/>
            </a:blip>
            <a:tile tx="0" ty="0" sx="50003" sy="50003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" name="Google Shape;15;p22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body" idx="1"/>
          </p:nvPr>
        </p:nvSpPr>
        <p:spPr>
          <a:xfrm>
            <a:off x="457200" y="14811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518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/>
        </p:nvSpPr>
        <p:spPr>
          <a:xfrm>
            <a:off x="500063" y="5945188"/>
            <a:ext cx="4940400" cy="9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24"/>
          <p:cNvSpPr/>
          <p:nvPr/>
        </p:nvSpPr>
        <p:spPr>
          <a:xfrm>
            <a:off x="485775" y="5938838"/>
            <a:ext cx="3690900" cy="93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13;p24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3">
              <a:alphaModFix amt="50000"/>
            </a:blip>
            <a:tile tx="0" ty="0" sx="50003" sy="50003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24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4" name="Google Shape;114;p24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457200" y="14811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518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●"/>
              <a:defRPr sz="27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6727825" y="6408738"/>
            <a:ext cx="191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ftr" idx="11"/>
          </p:nvPr>
        </p:nvSpPr>
        <p:spPr>
          <a:xfrm>
            <a:off x="4379913" y="6408738"/>
            <a:ext cx="23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ldNum" idx="12"/>
          </p:nvPr>
        </p:nvSpPr>
        <p:spPr>
          <a:xfrm>
            <a:off x="8647113" y="6408738"/>
            <a:ext cx="366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7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17000" cy="4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dt" idx="10"/>
          </p:nvPr>
        </p:nvSpPr>
        <p:spPr>
          <a:xfrm>
            <a:off x="457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7"/>
          <p:cNvSpPr txBox="1"/>
          <p:nvPr/>
        </p:nvSpPr>
        <p:spPr>
          <a:xfrm>
            <a:off x="3124200" y="6354762"/>
            <a:ext cx="2895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7"/>
          <p:cNvSpPr txBox="1">
            <a:spLocks noGrp="1"/>
          </p:cNvSpPr>
          <p:nvPr>
            <p:ph type="sldNum" idx="12"/>
          </p:nvPr>
        </p:nvSpPr>
        <p:spPr>
          <a:xfrm>
            <a:off x="6553200" y="6353175"/>
            <a:ext cx="2121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cis.gov/working-in-the-united-states/temporary-workers/e-2-treaty-investor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travel.state.gov/content/travel/en/us-visas/visa-information-resources/fees/treaty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nds-us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mailto:ECOHEN@GANDS-US.COM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law.cornell.edu/cfr/text/8/214.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3d21b7609d0_0_54"/>
          <p:cNvPicPr preferRelativeResize="0"/>
          <p:nvPr/>
        </p:nvPicPr>
        <p:blipFill rotWithShape="1">
          <a:blip r:embed="rId3">
            <a:alphaModFix/>
          </a:blip>
          <a:srcRect l="12953" t="-1010" r="12045"/>
          <a:stretch/>
        </p:blipFill>
        <p:spPr>
          <a:xfrm>
            <a:off x="0" y="-69575"/>
            <a:ext cx="9144000" cy="69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d21b7609d0_0_54"/>
          <p:cNvSpPr txBox="1"/>
          <p:nvPr/>
        </p:nvSpPr>
        <p:spPr>
          <a:xfrm>
            <a:off x="0" y="579783"/>
            <a:ext cx="9144000" cy="17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Visa Options Beyond Practical Training</a:t>
            </a:r>
            <a:endParaRPr sz="5000" b="0" i="1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g3d21b7609d0_0_54"/>
          <p:cNvSpPr txBox="1"/>
          <p:nvPr/>
        </p:nvSpPr>
        <p:spPr>
          <a:xfrm>
            <a:off x="6464125" y="135423"/>
            <a:ext cx="2447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April</a:t>
            </a:r>
            <a:r>
              <a:rPr lang="en-US"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2</a:t>
            </a:r>
            <a:r>
              <a:rPr lang="en-US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2026</a:t>
            </a:r>
            <a:endParaRPr sz="17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9" name="Google Shape;199;g3d21b7609d0_0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3277" y="5618699"/>
            <a:ext cx="2937671" cy="99299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d21b7609d0_0_54"/>
          <p:cNvSpPr/>
          <p:nvPr/>
        </p:nvSpPr>
        <p:spPr>
          <a:xfrm>
            <a:off x="3896826" y="4044699"/>
            <a:ext cx="51279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Emily M. Cohen</a:t>
            </a:r>
            <a:r>
              <a:rPr lang="en-US"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🌐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1" name="Google Shape;201;g3d21b7609d0_0_54" descr="Shap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3982" y="3116210"/>
            <a:ext cx="3217072" cy="88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 txBox="1"/>
          <p:nvPr/>
        </p:nvSpPr>
        <p:spPr>
          <a:xfrm>
            <a:off x="56284" y="1519817"/>
            <a:ext cx="83820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9725" marR="0" lvl="0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E, I, J, L, O, P, Q, R, U, etc. 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39725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39725" marR="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Look at: 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length of status it provides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work it requires/ allows for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status of dependents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ability to apply for green card 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quota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39725" marR="0" lvl="0" indent="-3397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39725" marR="0" lvl="0" indent="-33972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Let’s review the J, L, E and O since they are the most common...</a:t>
            </a:r>
            <a:endParaRPr sz="2000" b="1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1" name="Google Shape;28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2078" y="2401334"/>
            <a:ext cx="3513951" cy="233674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7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Other Temporary Work Visas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d21b7609d0_0_356" title="pexels-thisisengineering-3861973.jpg"/>
          <p:cNvPicPr preferRelativeResize="0"/>
          <p:nvPr/>
        </p:nvPicPr>
        <p:blipFill rotWithShape="1">
          <a:blip r:embed="rId3">
            <a:alphaModFix/>
          </a:blip>
          <a:srcRect l="6958" r="3604"/>
          <a:stretch/>
        </p:blipFill>
        <p:spPr>
          <a:xfrm>
            <a:off x="6562417" y="1994000"/>
            <a:ext cx="2284273" cy="382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d21b7609d0_0_356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J-1 Has Various Categories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g3d21b7609d0_0_356"/>
          <p:cNvSpPr txBox="1">
            <a:spLocks noGrp="1"/>
          </p:cNvSpPr>
          <p:nvPr>
            <p:ph type="body" idx="4294967295"/>
          </p:nvPr>
        </p:nvSpPr>
        <p:spPr>
          <a:xfrm>
            <a:off x="875" y="2217447"/>
            <a:ext cx="6561600" cy="3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trainee (18 months)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specialist (1 year)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research scholar (5 years)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Common at universities but possible at “host companies” sponsored by third party nonprofit exchange program.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d21b7609d0_0_186"/>
          <p:cNvSpPr/>
          <p:nvPr/>
        </p:nvSpPr>
        <p:spPr>
          <a:xfrm>
            <a:off x="14300" y="1525170"/>
            <a:ext cx="4570800" cy="4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L-1 A Executive / Manager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L-1 B Specialized Knowledge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 for a year abroad, then transferred back to the U.S.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Spouse can work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Must have qualifying corporate relationship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7" name="Google Shape;297;g3d21b7609d0_0_186" title="pexels-joerg-mangelsen-337913024-14983522.jpg"/>
          <p:cNvPicPr preferRelativeResize="0"/>
          <p:nvPr/>
        </p:nvPicPr>
        <p:blipFill rotWithShape="1">
          <a:blip r:embed="rId3">
            <a:alphaModFix/>
          </a:blip>
          <a:srcRect l="20543" r="3371"/>
          <a:stretch/>
        </p:blipFill>
        <p:spPr>
          <a:xfrm>
            <a:off x="4563786" y="2196548"/>
            <a:ext cx="4572001" cy="38290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d21b7609d0_0_186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L-1: Intra-Company</a:t>
            </a:r>
            <a:endParaRPr sz="4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Transfer Visa </a:t>
            </a:r>
            <a:endParaRPr sz="4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endParaRPr sz="4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21b7609d0_0_316"/>
          <p:cNvSpPr txBox="1"/>
          <p:nvPr/>
        </p:nvSpPr>
        <p:spPr>
          <a:xfrm>
            <a:off x="6629400" y="4800600"/>
            <a:ext cx="2514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3d21b7609d0_0_316"/>
          <p:cNvSpPr txBox="1"/>
          <p:nvPr/>
        </p:nvSpPr>
        <p:spPr>
          <a:xfrm>
            <a:off x="1000" y="1719087"/>
            <a:ext cx="91440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1" i="0" u="sng" strike="noStrike" cap="none">
                <a:solidFill>
                  <a:srgbClr val="3333CC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Nonimmigrant visa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renewable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Allows a</a:t>
            </a:r>
            <a:r>
              <a:rPr lang="en-US" sz="2000" b="0" i="0" u="none" strike="noStrike" cap="none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1" i="0" u="sng" strike="noStrike" cap="none">
                <a:solidFill>
                  <a:srgbClr val="3333CC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treaty country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national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 be admitted to the US when investing “substantial” capital in a US business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amount depends on business; 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$100,000 benchmark</a:t>
            </a:r>
            <a:endParaRPr sz="2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Requires 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 least 50% ownership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of US business (E-2 company)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 job creation requirement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but E-2 company must be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real, operating, and generate income -&gt; Business plan</a:t>
            </a:r>
            <a:endParaRPr sz="2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Investor has control; 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 sponsorship required</a:t>
            </a:r>
            <a:endParaRPr sz="2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 work for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treaty company employer if “essential employee”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avoid H-1B lottery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g3d21b7609d0_0_316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endParaRPr sz="4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E-1 / E-2 Treaty / Trader Visa</a:t>
            </a:r>
            <a:endParaRPr sz="4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d21b7609d0_0_396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ct val="100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entury Gothic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O-1 Visa: Individuals with Extraordinary Ability or Achievement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2" name="Google Shape;312;g3d21b7609d0_0_396" descr="Research.png"/>
          <p:cNvPicPr preferRelativeResize="0"/>
          <p:nvPr/>
        </p:nvPicPr>
        <p:blipFill rotWithShape="1">
          <a:blip r:embed="rId3">
            <a:alphaModFix/>
          </a:blip>
          <a:srcRect l="47877" r="8033"/>
          <a:stretch/>
        </p:blipFill>
        <p:spPr>
          <a:xfrm>
            <a:off x="6562425" y="2010975"/>
            <a:ext cx="2284275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d21b7609d0_0_396"/>
          <p:cNvSpPr/>
          <p:nvPr/>
        </p:nvSpPr>
        <p:spPr>
          <a:xfrm>
            <a:off x="3476" y="1904334"/>
            <a:ext cx="6548100" cy="4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O-1A:  Extraordinary Ability in the sciences, education, business, or athletics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O-1B: Extraordinary Ability in the arts or Extraordinary Achievement in motion picture or television industry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Peer consultation / advisory opinion required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Length of Stay- 3 year initial, with 1 year extensions; can extend indefinitely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O-3: Dependents of O-1s (spouses, unmarried children under 21)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 work authorization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4"/>
          <p:cNvPicPr preferRelativeResize="0"/>
          <p:nvPr/>
        </p:nvPicPr>
        <p:blipFill rotWithShape="1">
          <a:blip r:embed="rId3">
            <a:alphaModFix/>
          </a:blip>
          <a:srcRect l="346" t="5054" r="1732" b="5053"/>
          <a:stretch/>
        </p:blipFill>
        <p:spPr>
          <a:xfrm>
            <a:off x="535775" y="1797922"/>
            <a:ext cx="8072400" cy="25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4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ct val="100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entury Gothic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Once You Have a Green Card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3" name="Google Shape;323;p14"/>
          <p:cNvSpPr txBox="1">
            <a:spLocks noGrp="1"/>
          </p:cNvSpPr>
          <p:nvPr>
            <p:ph type="body" idx="4294967295"/>
          </p:nvPr>
        </p:nvSpPr>
        <p:spPr>
          <a:xfrm>
            <a:off x="563100" y="4709775"/>
            <a:ext cx="80724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You do not need to come to webinars like this…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But best to stay on temporary visas if you are not sure you want to stay the U.S.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d21b7609d0_0_365"/>
          <p:cNvSpPr txBox="1"/>
          <p:nvPr/>
        </p:nvSpPr>
        <p:spPr>
          <a:xfrm>
            <a:off x="3322" y="3325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ct val="100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entury Gothic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Green Card Through Permanent Labor Certification (PERM)</a:t>
            </a: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0" name="Google Shape;330;g3d21b7609d0_0_365" title="GREEN CARD THROUGH PERMANENT LABOR CERTIFICATION.png"/>
          <p:cNvPicPr preferRelativeResize="0"/>
          <p:nvPr/>
        </p:nvPicPr>
        <p:blipFill rotWithShape="1">
          <a:blip r:embed="rId3">
            <a:alphaModFix/>
          </a:blip>
          <a:srcRect l="19338" r="13399"/>
          <a:stretch/>
        </p:blipFill>
        <p:spPr>
          <a:xfrm>
            <a:off x="4571229" y="1844255"/>
            <a:ext cx="457200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d21b7609d0_0_365"/>
          <p:cNvSpPr txBox="1">
            <a:spLocks noGrp="1"/>
          </p:cNvSpPr>
          <p:nvPr>
            <p:ph type="body" idx="1"/>
          </p:nvPr>
        </p:nvSpPr>
        <p:spPr>
          <a:xfrm>
            <a:off x="0" y="1470600"/>
            <a:ext cx="4572000" cy="4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27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Requires a “test of the labor market” to show there are no qualified U.S. workers  available for permanent full-time position at prevailing wage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7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DOL prevailing wage determination/Union?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Advertising/Recruitment Effort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Employer must cover legal fees/costs for PERM which is first step in green card process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2-4 years, but longer for those born in China or India (unless processing with spouse born in another country)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21b7609d0_0_375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ct val="100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entury Gothic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Faster Tracks to a Green Card Through Employment</a:t>
            </a: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0" name="Google Shape;340;g3d21b7609d0_0_375" title="FASTER TRACKS TO A GREEN CARD THROUGH EMPLOYMENT A SURVEY.png"/>
          <p:cNvPicPr preferRelativeResize="0"/>
          <p:nvPr/>
        </p:nvPicPr>
        <p:blipFill rotWithShape="1">
          <a:blip r:embed="rId3">
            <a:alphaModFix/>
          </a:blip>
          <a:srcRect l="22890" r="9847"/>
          <a:stretch/>
        </p:blipFill>
        <p:spPr>
          <a:xfrm>
            <a:off x="4579605" y="1728235"/>
            <a:ext cx="457200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d21b7609d0_0_375"/>
          <p:cNvSpPr txBox="1">
            <a:spLocks noGrp="1"/>
          </p:cNvSpPr>
          <p:nvPr>
            <p:ph type="body" idx="4294967295"/>
          </p:nvPr>
        </p:nvSpPr>
        <p:spPr>
          <a:xfrm>
            <a:off x="0" y="1470600"/>
            <a:ext cx="4572000" cy="4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27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"Simplified” Labor Certification categories: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University/College positions involving teaching (must file within 18 months of selection pursuant to competitive selection and recruitment process) 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Must document that applicant is the “best” for the position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Registered Nurse/Physical Therapist/ Sheep Herder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No advertising/No PERM: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Outstanding Researcher/Professor EB-1B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Self Petition Extraordinary Ability EB-1A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Self Petition National Interest Waiver EB-2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21b7609d0_0_387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ct val="100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entury Gothic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Filing for Permanent Residence (Immigrant Visa /Green Card)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8" name="Google Shape;348;g3d21b7609d0_0_387" descr="Permanent Resident.png"/>
          <p:cNvPicPr preferRelativeResize="0"/>
          <p:nvPr/>
        </p:nvPicPr>
        <p:blipFill rotWithShape="1">
          <a:blip r:embed="rId3">
            <a:alphaModFix/>
          </a:blip>
          <a:srcRect l="5499" r="4500"/>
          <a:stretch/>
        </p:blipFill>
        <p:spPr>
          <a:xfrm>
            <a:off x="4719450" y="1856450"/>
            <a:ext cx="4424550" cy="36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d21b7609d0_0_387"/>
          <p:cNvSpPr txBox="1">
            <a:spLocks noGrp="1"/>
          </p:cNvSpPr>
          <p:nvPr>
            <p:ph type="body" idx="4294967295"/>
          </p:nvPr>
        </p:nvSpPr>
        <p:spPr>
          <a:xfrm>
            <a:off x="0" y="1849435"/>
            <a:ext cx="4572000" cy="3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27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Immigrant Visa Must be Available (Visa Bulletin)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7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Long Wait Time for Applicants born in India and China       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70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Adjustment of Status filed with USCIS (Form I-485)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400"/>
              <a:buFont typeface="Verdana"/>
              <a:buChar char="◦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Can obtain employment authorization (EAD) while I-485 is pending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Concurrent Filing of I-140/I-485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Portability with Approved I-140 and I-485 unadjudicated after 180 days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 txBox="1"/>
          <p:nvPr/>
        </p:nvSpPr>
        <p:spPr>
          <a:xfrm>
            <a:off x="2475" y="2256557"/>
            <a:ext cx="4716900" cy="29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1312" marR="0" lvl="0" indent="-2651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Family-Based</a:t>
            </a: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○"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Marriage to a U.S. citizen or permanent resident most common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1312" marR="0" lvl="0" indent="-2651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Asylum</a:t>
            </a: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○"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Fear of persecution in your home country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6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Other Permanent Visas</a:t>
            </a: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9" name="Google Shape;359;p20" title="pexels-anntarazevich-5119601.jpg"/>
          <p:cNvPicPr preferRelativeResize="0"/>
          <p:nvPr/>
        </p:nvPicPr>
        <p:blipFill rotWithShape="1">
          <a:blip r:embed="rId3">
            <a:alphaModFix/>
          </a:blip>
          <a:srcRect l="3204" t="26435" b="19801"/>
          <a:stretch/>
        </p:blipFill>
        <p:spPr>
          <a:xfrm>
            <a:off x="4719450" y="1856450"/>
            <a:ext cx="4424552" cy="368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d21b7609d0_0_81"/>
          <p:cNvSpPr txBox="1">
            <a:spLocks noGrp="1"/>
          </p:cNvSpPr>
          <p:nvPr>
            <p:ph type="title"/>
          </p:nvPr>
        </p:nvSpPr>
        <p:spPr>
          <a:xfrm>
            <a:off x="54119" y="1501919"/>
            <a:ext cx="9144000" cy="1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lang="en-US" sz="3400" b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Keep a Series of Temporary Visas until a Green Card Option is Possible</a:t>
            </a:r>
            <a:endParaRPr sz="280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g3d21b7609d0_0_81"/>
          <p:cNvSpPr txBox="1"/>
          <p:nvPr/>
        </p:nvSpPr>
        <p:spPr>
          <a:xfrm>
            <a:off x="862518" y="2832280"/>
            <a:ext cx="69708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Temporary</a:t>
            </a:r>
            <a:endParaRPr sz="1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09" name="Google Shape;209;g3d21b7609d0_0_81"/>
          <p:cNvCxnSpPr/>
          <p:nvPr/>
        </p:nvCxnSpPr>
        <p:spPr>
          <a:xfrm>
            <a:off x="571500" y="3532277"/>
            <a:ext cx="8001000" cy="0"/>
          </a:xfrm>
          <a:prstGeom prst="straightConnector1">
            <a:avLst/>
          </a:prstGeom>
          <a:noFill/>
          <a:ln w="762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0" name="Google Shape;210;g3d21b7609d0_0_81"/>
          <p:cNvCxnSpPr>
            <a:stCxn id="208" idx="0"/>
          </p:cNvCxnSpPr>
          <p:nvPr/>
        </p:nvCxnSpPr>
        <p:spPr>
          <a:xfrm flipH="1">
            <a:off x="4341618" y="2832280"/>
            <a:ext cx="6300" cy="4033200"/>
          </a:xfrm>
          <a:prstGeom prst="straightConnector1">
            <a:avLst/>
          </a:prstGeom>
          <a:noFill/>
          <a:ln w="114300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g3d21b7609d0_0_81"/>
          <p:cNvSpPr txBox="1"/>
          <p:nvPr/>
        </p:nvSpPr>
        <p:spPr>
          <a:xfrm>
            <a:off x="4424447" y="2799150"/>
            <a:ext cx="3962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Permanent</a:t>
            </a:r>
            <a:endParaRPr sz="1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g3d21b7609d0_0_81"/>
          <p:cNvSpPr txBox="1">
            <a:spLocks noGrp="1"/>
          </p:cNvSpPr>
          <p:nvPr>
            <p:ph type="body" idx="1"/>
          </p:nvPr>
        </p:nvSpPr>
        <p:spPr>
          <a:xfrm>
            <a:off x="584752" y="3757279"/>
            <a:ext cx="36936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39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Some require “temporary intent”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39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Each has its own restrictions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g3d21b7609d0_0_81"/>
          <p:cNvSpPr txBox="1">
            <a:spLocks noGrp="1"/>
          </p:cNvSpPr>
          <p:nvPr>
            <p:ph type="body" idx="1"/>
          </p:nvPr>
        </p:nvSpPr>
        <p:spPr>
          <a:xfrm>
            <a:off x="4576968" y="3751214"/>
            <a:ext cx="36936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39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Also called a “green card”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39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Can work anywhere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39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On a path to U.S. citizenship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g3d21b7609d0_0_81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Big Picture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777bea879_0_1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6000"/>
              <a:buFont typeface="Century Gothic"/>
              <a:buNone/>
            </a:pPr>
            <a:endParaRPr sz="6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Any Questions?</a:t>
            </a: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Google Shape;366;g39777bea879_0_1"/>
          <p:cNvSpPr txBox="1"/>
          <p:nvPr/>
        </p:nvSpPr>
        <p:spPr>
          <a:xfrm>
            <a:off x="5079639" y="4932215"/>
            <a:ext cx="28395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0" tIns="36350" rIns="72700" bIns="363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WWW.GANDS-US.COM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(215) 395-8959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Facebook: @GreenAndSpiegelLLP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Instagram: @GreenAndSpiegel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477"/>
              </a:spcBef>
              <a:spcAft>
                <a:spcPts val="0"/>
              </a:spcAft>
              <a:buClr>
                <a:srgbClr val="000000"/>
              </a:buClr>
              <a:buSzPts val="1272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LinkedIn: @green-&amp;-spiegel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477"/>
              </a:spcBef>
              <a:spcAft>
                <a:spcPts val="0"/>
              </a:spcAft>
              <a:buClr>
                <a:srgbClr val="000000"/>
              </a:buClr>
              <a:buSzPts val="1272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X: @GreenAndSpiegel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7" name="Google Shape;367;g39777bea879_0_1" descr="e-cohen-main-bio.png"/>
          <p:cNvPicPr preferRelativeResize="0"/>
          <p:nvPr/>
        </p:nvPicPr>
        <p:blipFill rotWithShape="1">
          <a:blip r:embed="rId4">
            <a:alphaModFix/>
          </a:blip>
          <a:srcRect l="21289" t="-363" r="24844" b="24686"/>
          <a:stretch/>
        </p:blipFill>
        <p:spPr>
          <a:xfrm>
            <a:off x="1190642" y="2378536"/>
            <a:ext cx="2545007" cy="23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39777bea879_0_1"/>
          <p:cNvSpPr txBox="1"/>
          <p:nvPr/>
        </p:nvSpPr>
        <p:spPr>
          <a:xfrm>
            <a:off x="1004212" y="4862950"/>
            <a:ext cx="27315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0" tIns="36350" rIns="72700" bIns="36350" anchor="t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145"/>
              <a:buFont typeface="Arial"/>
              <a:buNone/>
            </a:pPr>
            <a:r>
              <a:rPr lang="en-US" sz="1431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EMILY M. COHEN ESQ. </a:t>
            </a:r>
            <a:endParaRPr sz="111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477"/>
              </a:spcBef>
              <a:spcAft>
                <a:spcPts val="0"/>
              </a:spcAft>
              <a:buClr>
                <a:srgbClr val="545454"/>
              </a:buClr>
              <a:buSzPts val="1018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ECOHEN@GANDS-US.COM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477"/>
              </a:spcBef>
              <a:spcAft>
                <a:spcPts val="0"/>
              </a:spcAft>
              <a:buClr>
                <a:srgbClr val="545454"/>
              </a:buClr>
              <a:buSzPts val="1018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(267) 930-6411 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477"/>
              </a:spcBef>
              <a:spcAft>
                <a:spcPts val="0"/>
              </a:spcAft>
              <a:buClr>
                <a:srgbClr val="545454"/>
              </a:buClr>
              <a:buSzPts val="1018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1524 Delancey Street, 4th Fl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477"/>
              </a:spcBef>
              <a:spcAft>
                <a:spcPts val="0"/>
              </a:spcAft>
              <a:buClr>
                <a:srgbClr val="545454"/>
              </a:buClr>
              <a:buSzPts val="1018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Philadelphia, PA 19102 U.S.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9" name="Google Shape;369;g39777bea879_0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1412" y="2378536"/>
            <a:ext cx="2484413" cy="248441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39777bea879_0_1"/>
          <p:cNvSpPr txBox="1">
            <a:spLocks noGrp="1"/>
          </p:cNvSpPr>
          <p:nvPr>
            <p:ph type="title"/>
          </p:nvPr>
        </p:nvSpPr>
        <p:spPr>
          <a:xfrm>
            <a:off x="685800" y="1409525"/>
            <a:ext cx="77724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For Further Information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"/>
          <p:cNvSpPr txBox="1">
            <a:spLocks noGrp="1"/>
          </p:cNvSpPr>
          <p:nvPr>
            <p:ph type="body" idx="1"/>
          </p:nvPr>
        </p:nvSpPr>
        <p:spPr>
          <a:xfrm>
            <a:off x="54125" y="1524700"/>
            <a:ext cx="9090000" cy="4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778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Employment is any service or labor performed for wages or other remuneration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778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Employment authorization required for someone physically located in the U.S., regardless of where the employer is located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778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Unauthorized employment constitutes failure to maintain valid immigration status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778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Active Income v. Passive Income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8100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2400"/>
              <a:buFont typeface="Verdana"/>
              <a:buChar char="◦"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Be aware of social media presence that imply employment.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0" name="Google Shape;220;p3"/>
          <p:cNvSpPr txBox="1">
            <a:spLocks noGrp="1"/>
          </p:cNvSpPr>
          <p:nvPr>
            <p:ph type="sldNum" idx="12"/>
          </p:nvPr>
        </p:nvSpPr>
        <p:spPr>
          <a:xfrm>
            <a:off x="8506273" y="8735308"/>
            <a:ext cx="3924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21" name="Google Shape;221;p3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What can I do, “on the side”?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21b7609d0_0_101"/>
          <p:cNvSpPr txBox="1"/>
          <p:nvPr/>
        </p:nvSpPr>
        <p:spPr>
          <a:xfrm>
            <a:off x="45875" y="2496850"/>
            <a:ext cx="4518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9725" marR="0" lvl="0" indent="-2635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Larger employers have visa policies - ask to find out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39725" marR="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Smaller ones may not have a policy and may need you to explain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39725" marR="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If employer is nervous or confused, let us know</a:t>
            </a: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0" name="Google Shape;230;g3d21b7609d0_0_101" title="pexels-tima-miroshnichenko-5439368.jpg"/>
          <p:cNvPicPr preferRelativeResize="0"/>
          <p:nvPr/>
        </p:nvPicPr>
        <p:blipFill rotWithShape="1">
          <a:blip r:embed="rId3">
            <a:alphaModFix/>
          </a:blip>
          <a:srcRect l="10210" r="10210"/>
          <a:stretch/>
        </p:blipFill>
        <p:spPr>
          <a:xfrm>
            <a:off x="4563786" y="2196548"/>
            <a:ext cx="4572001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d21b7609d0_0_101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How do I talk to an employer about visas?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/>
          <p:nvPr/>
        </p:nvSpPr>
        <p:spPr>
          <a:xfrm>
            <a:off x="0" y="1752600"/>
            <a:ext cx="9144000" cy="4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F-1 Student Visa 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Optional Practical Training (OPT)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H1-B Professional Worker Visa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Green Card</a:t>
            </a: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40" name="Google Shape;240;p5"/>
          <p:cNvCxnSpPr/>
          <p:nvPr/>
        </p:nvCxnSpPr>
        <p:spPr>
          <a:xfrm>
            <a:off x="4513275" y="2203975"/>
            <a:ext cx="1500" cy="609600"/>
          </a:xfrm>
          <a:prstGeom prst="straightConnector1">
            <a:avLst/>
          </a:prstGeom>
          <a:noFill/>
          <a:ln w="19075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241" name="Google Shape;241;p5"/>
          <p:cNvCxnSpPr/>
          <p:nvPr/>
        </p:nvCxnSpPr>
        <p:spPr>
          <a:xfrm>
            <a:off x="4513263" y="4885275"/>
            <a:ext cx="1500" cy="533400"/>
          </a:xfrm>
          <a:prstGeom prst="straightConnector1">
            <a:avLst/>
          </a:prstGeom>
          <a:noFill/>
          <a:ln w="19075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242" name="Google Shape;242;p5"/>
          <p:cNvCxnSpPr/>
          <p:nvPr/>
        </p:nvCxnSpPr>
        <p:spPr>
          <a:xfrm>
            <a:off x="4513263" y="3539800"/>
            <a:ext cx="1500" cy="609600"/>
          </a:xfrm>
          <a:prstGeom prst="straightConnector1">
            <a:avLst/>
          </a:prstGeom>
          <a:noFill/>
          <a:ln w="19075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243" name="Google Shape;243;p5"/>
          <p:cNvSpPr txBox="1"/>
          <p:nvPr/>
        </p:nvSpPr>
        <p:spPr>
          <a:xfrm>
            <a:off x="870" y="-503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Common Pathway, Not Required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d21b7609d0_0_0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5300"/>
              <a:buFont typeface="Century Gothic"/>
              <a:buNone/>
            </a:pP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H-1B Visa – </a:t>
            </a:r>
            <a:r>
              <a:rPr lang="en-US" sz="4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Specialty Occupation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0" name="Google Shape;250;g3d21b7609d0_0_0" descr="The H-1B (“Specialty”_Professional Worker) Visa.png"/>
          <p:cNvPicPr preferRelativeResize="0"/>
          <p:nvPr/>
        </p:nvPicPr>
        <p:blipFill rotWithShape="1">
          <a:blip r:embed="rId3">
            <a:alphaModFix/>
          </a:blip>
          <a:srcRect l="38194" r="17061"/>
          <a:stretch/>
        </p:blipFill>
        <p:spPr>
          <a:xfrm>
            <a:off x="6561551" y="1993134"/>
            <a:ext cx="2284275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d21b7609d0_0_0"/>
          <p:cNvSpPr txBox="1">
            <a:spLocks noGrp="1"/>
          </p:cNvSpPr>
          <p:nvPr>
            <p:ph type="body" idx="4294967295"/>
          </p:nvPr>
        </p:nvSpPr>
        <p:spPr>
          <a:xfrm>
            <a:off x="64950" y="1513900"/>
            <a:ext cx="64965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Bachelors or higher degree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06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●"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Determine U.S. equivalence of foreign degree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06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●"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Combination of education and experience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Job Offer (that will apply the academic/ specialty knowledge)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065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500"/>
              <a:buFont typeface="Verdana"/>
              <a:buChar char="●"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Part-time or full-time	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Specialty Occupation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330200" lvl="0" indent="-12065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500"/>
              <a:buFont typeface="Verdana"/>
              <a:buChar char="●"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Job requires bachelor’s or higher degree in specific field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Requires Employer-Employee relationship (W-2 Wages)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H-1B Cap / Weighted Lottery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$100,000 Fee (Consular Processing)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H-1B Entrepreneurs / Business Owners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SzPts val="1836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Must meet prevailing age/actual wage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d21b7609d0_0_233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H-1B1 Visas – </a:t>
            </a: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Citizens of Chile &amp; Singapore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8" name="Google Shape;258;g3d21b7609d0_0_233"/>
          <p:cNvSpPr txBox="1">
            <a:spLocks noGrp="1"/>
          </p:cNvSpPr>
          <p:nvPr>
            <p:ph type="body" idx="4294967295"/>
          </p:nvPr>
        </p:nvSpPr>
        <p:spPr>
          <a:xfrm>
            <a:off x="54125" y="1524700"/>
            <a:ext cx="9090000" cy="4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Similar Requirements to H-1B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Bona-fide employer-employee relationship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Must meet prevailing/actual wage 🡪 Labor Condition Application w/DOL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Specialty occupation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Key Differences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Can apply directly at U.S. Consulate abroad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Visa valid in 18-month increments, admission for 1-year at a time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100% nonimmigrant intent, but renewable indefinitely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◦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Yearly limit of visas never met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d21b7609d0_0_348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TN Visas – </a:t>
            </a:r>
            <a:endParaRPr sz="4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Citizens of Canada and Mexico</a:t>
            </a:r>
            <a:endParaRPr sz="4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4" name="Google Shape;264;g3d21b7609d0_0_348" title="pexels-lara-jameson-8828639.jpg"/>
          <p:cNvPicPr preferRelativeResize="0"/>
          <p:nvPr/>
        </p:nvPicPr>
        <p:blipFill rotWithShape="1">
          <a:blip r:embed="rId3">
            <a:alphaModFix/>
          </a:blip>
          <a:srcRect l="5245" r="5245"/>
          <a:stretch/>
        </p:blipFill>
        <p:spPr>
          <a:xfrm>
            <a:off x="6561551" y="1987826"/>
            <a:ext cx="2284276" cy="382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d21b7609d0_0_348"/>
          <p:cNvSpPr txBox="1">
            <a:spLocks noGrp="1"/>
          </p:cNvSpPr>
          <p:nvPr>
            <p:ph type="body" idx="4294967295"/>
          </p:nvPr>
        </p:nvSpPr>
        <p:spPr>
          <a:xfrm>
            <a:off x="54119" y="1524719"/>
            <a:ext cx="6561600" cy="4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Common Features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Require nonimmigrant intent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Authorize up-to-three years of stay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Position/qualifications must appear on professions list – </a:t>
            </a:r>
            <a:r>
              <a:rPr lang="en-US" sz="1900" i="1">
                <a:latin typeface="Verdana"/>
                <a:ea typeface="Verdana"/>
                <a:cs typeface="Verdana"/>
                <a:sym typeface="Verdana"/>
              </a:rPr>
              <a:t>see </a:t>
            </a:r>
            <a:r>
              <a:rPr lang="en-US" sz="1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8 CFR 214.6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No strict prevailing wage requirement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Spouses / Children = TD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Differences Depending on Citizenship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For Mexican Citizens – must apply for Visa at U.S. Consulate abroad, TN visa itself only valid for one-year increments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492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</a:pPr>
            <a:r>
              <a:rPr lang="en-US" sz="1900">
                <a:latin typeface="Verdana"/>
                <a:ea typeface="Verdana"/>
                <a:cs typeface="Verdana"/>
                <a:sym typeface="Verdana"/>
              </a:rPr>
              <a:t>For Canadian Citizens – may apply at the U.S. Border, Visa Exempt (but if spouse/children non-Canadian citizens, must apply for visa)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21b7609d0_0_339"/>
          <p:cNvSpPr txBox="1"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E-3 Visas – </a:t>
            </a:r>
            <a:endParaRPr sz="43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Century Gothic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 Citizens of Australia</a:t>
            </a: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1" name="Google Shape;271;g3d21b7609d0_0_339" title="marcus-reubenstein-kWko2xYQyiw-unsplash.jpg"/>
          <p:cNvPicPr preferRelativeResize="0"/>
          <p:nvPr/>
        </p:nvPicPr>
        <p:blipFill rotWithShape="1">
          <a:blip r:embed="rId3">
            <a:alphaModFix/>
          </a:blip>
          <a:srcRect l="26621" t="8697" r="25706" b="38043"/>
          <a:stretch/>
        </p:blipFill>
        <p:spPr>
          <a:xfrm>
            <a:off x="6562417" y="1994000"/>
            <a:ext cx="2284273" cy="382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d21b7609d0_0_339"/>
          <p:cNvSpPr txBox="1">
            <a:spLocks noGrp="1"/>
          </p:cNvSpPr>
          <p:nvPr>
            <p:ph type="body" idx="4294967295"/>
          </p:nvPr>
        </p:nvSpPr>
        <p:spPr>
          <a:xfrm>
            <a:off x="54125" y="1524725"/>
            <a:ext cx="6508200" cy="4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0200" lvl="0" indent="-1524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Similar Requirements to H-1B (and H-1B1)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Bona-fide employer-employee relationship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Must meet prevailing/actual wage 🡪 Labor Condition Application w/DOL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Specialty occupation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5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●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Key Differences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Can apply directly at U.S. Consulate abroad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Visa valid in 2-year increments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100% nonimmigrant intent, but renewable indefinitely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Spouses can apply for Employment Authorization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Yearly limit of visas never met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Microsoft Office PowerPoint</Application>
  <PresentationFormat>On-screen Show (4:3)</PresentationFormat>
  <Paragraphs>207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Century Gothic</vt:lpstr>
      <vt:lpstr>Rambla</vt:lpstr>
      <vt:lpstr>Times New Roman</vt:lpstr>
      <vt:lpstr>Noto Sans Symbols</vt:lpstr>
      <vt:lpstr>Calibri</vt:lpstr>
      <vt:lpstr>Georgia</vt:lpstr>
      <vt:lpstr>Verdana</vt:lpstr>
      <vt:lpstr>Arial</vt:lpstr>
      <vt:lpstr>Concourse</vt:lpstr>
      <vt:lpstr>Concourse</vt:lpstr>
      <vt:lpstr>Default Design</vt:lpstr>
      <vt:lpstr>PowerPoint Presentation</vt:lpstr>
      <vt:lpstr>Keep a Series of Temporary Visas until a Green Card Option is Possible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Sharon Loughran</dc:creator>
  <cp:lastModifiedBy>Sharon Loughran</cp:lastModifiedBy>
  <cp:revision>1</cp:revision>
  <dcterms:modified xsi:type="dcterms:W3CDTF">2026-04-21T17:36:20Z</dcterms:modified>
</cp:coreProperties>
</file>